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5b6669b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5b6669b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5b6669be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5b6669be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5b6669be0_0_5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5b6669be0_0_5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5b6669be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5b6669be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5b6669be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5b6669be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5b6669be0_0_1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5b6669be0_0_1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5b6669be0_0_1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5b6669be0_0_1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5b6669be0_0_15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5b6669be0_0_15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1">
  <p:cSld name="AUTOLAYOUT_3"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0" y="0"/>
            <a:ext cx="3585000" cy="51435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4108825" y="636500"/>
            <a:ext cx="1944900" cy="579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88425" y="636500"/>
            <a:ext cx="2789700" cy="57900"/>
          </a:xfrm>
          <a:prstGeom prst="rect">
            <a:avLst/>
          </a:prstGeom>
          <a:solidFill>
            <a:srgbClr val="FF98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>
            <p:ph type="title"/>
          </p:nvPr>
        </p:nvSpPr>
        <p:spPr>
          <a:xfrm>
            <a:off x="308775" y="770525"/>
            <a:ext cx="2866800" cy="3753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4022850" y="770525"/>
            <a:ext cx="4919400" cy="3811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2">
  <p:cSld name="AUTOLAYOUT_4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3341300" y="314875"/>
            <a:ext cx="5486400" cy="451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3341300" y="314875"/>
            <a:ext cx="5486400" cy="11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 sz="1400">
                <a:solidFill>
                  <a:srgbClr val="666666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4">
  <p:cSld name="AUTOLAYOUT_6"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5"/>
          <p:cNvCxnSpPr/>
          <p:nvPr/>
        </p:nvCxnSpPr>
        <p:spPr>
          <a:xfrm>
            <a:off x="356325" y="4823300"/>
            <a:ext cx="2942400" cy="0"/>
          </a:xfrm>
          <a:prstGeom prst="straightConnector1">
            <a:avLst/>
          </a:prstGeom>
          <a:noFill/>
          <a:ln cap="flat" cmpd="sng" w="9525">
            <a:solidFill>
              <a:srgbClr val="E0E0E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4" name="Google Shape;74;p15"/>
          <p:cNvCxnSpPr/>
          <p:nvPr/>
        </p:nvCxnSpPr>
        <p:spPr>
          <a:xfrm>
            <a:off x="4614775" y="373547"/>
            <a:ext cx="4206600" cy="0"/>
          </a:xfrm>
          <a:prstGeom prst="straightConnector1">
            <a:avLst/>
          </a:prstGeom>
          <a:noFill/>
          <a:ln cap="flat" cmpd="sng" w="9525">
            <a:solidFill>
              <a:srgbClr val="E0E0E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15"/>
          <p:cNvSpPr/>
          <p:nvPr/>
        </p:nvSpPr>
        <p:spPr>
          <a:xfrm>
            <a:off x="4428475" y="316847"/>
            <a:ext cx="110100" cy="11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356325" y="316850"/>
            <a:ext cx="2942400" cy="11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>
            <p:ph type="title"/>
          </p:nvPr>
        </p:nvSpPr>
        <p:spPr>
          <a:xfrm>
            <a:off x="305450" y="525950"/>
            <a:ext cx="3142800" cy="1587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b="1" sz="24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610700" y="525950"/>
            <a:ext cx="4206600" cy="4018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 sz="1400">
                <a:solidFill>
                  <a:srgbClr val="666666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3">
  <p:cSld name="AUTOLAYOUT_7">
    <p:bg>
      <p:bgPr>
        <a:solidFill>
          <a:srgbClr val="FFFF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0" y="0"/>
            <a:ext cx="35352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4108825" y="636500"/>
            <a:ext cx="1944900" cy="579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/>
          <p:nvPr/>
        </p:nvSpPr>
        <p:spPr>
          <a:xfrm>
            <a:off x="6529975" y="636500"/>
            <a:ext cx="1944900" cy="579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4108825" y="2828200"/>
            <a:ext cx="1944900" cy="579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6529975" y="2828200"/>
            <a:ext cx="1944900" cy="579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388425" y="636500"/>
            <a:ext cx="2789700" cy="57900"/>
          </a:xfrm>
          <a:prstGeom prst="rect">
            <a:avLst/>
          </a:prstGeom>
          <a:solidFill>
            <a:srgbClr val="FF98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 txBox="1"/>
          <p:nvPr>
            <p:ph type="title"/>
          </p:nvPr>
        </p:nvSpPr>
        <p:spPr>
          <a:xfrm>
            <a:off x="311400" y="770525"/>
            <a:ext cx="2866800" cy="3753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4024825" y="694325"/>
            <a:ext cx="2143800" cy="1700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90" name="Google Shape;90;p16"/>
          <p:cNvSpPr txBox="1"/>
          <p:nvPr>
            <p:ph idx="2" type="body"/>
          </p:nvPr>
        </p:nvSpPr>
        <p:spPr>
          <a:xfrm>
            <a:off x="6430525" y="694325"/>
            <a:ext cx="2143800" cy="1700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91" name="Google Shape;91;p16"/>
          <p:cNvSpPr txBox="1"/>
          <p:nvPr>
            <p:ph idx="3" type="body"/>
          </p:nvPr>
        </p:nvSpPr>
        <p:spPr>
          <a:xfrm>
            <a:off x="4024825" y="2886100"/>
            <a:ext cx="2143800" cy="1700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92" name="Google Shape;92;p16"/>
          <p:cNvSpPr txBox="1"/>
          <p:nvPr>
            <p:ph idx="4" type="body"/>
          </p:nvPr>
        </p:nvSpPr>
        <p:spPr>
          <a:xfrm>
            <a:off x="6430525" y="2886100"/>
            <a:ext cx="2143800" cy="1700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5">
  <p:cSld name="AUTOLAYOUT_8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632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6" name="Google Shape;96;p17"/>
          <p:cNvGrpSpPr/>
          <p:nvPr/>
        </p:nvGrpSpPr>
        <p:grpSpPr>
          <a:xfrm>
            <a:off x="0" y="4510813"/>
            <a:ext cx="9144000" cy="150575"/>
            <a:chOff x="0" y="3797750"/>
            <a:chExt cx="9144000" cy="150575"/>
          </a:xfrm>
        </p:grpSpPr>
        <p:cxnSp>
          <p:nvCxnSpPr>
            <p:cNvPr id="97" name="Google Shape;97;p17"/>
            <p:cNvCxnSpPr/>
            <p:nvPr/>
          </p:nvCxnSpPr>
          <p:spPr>
            <a:xfrm>
              <a:off x="0" y="3797750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8" name="Google Shape;98;p17"/>
            <p:cNvCxnSpPr/>
            <p:nvPr/>
          </p:nvCxnSpPr>
          <p:spPr>
            <a:xfrm>
              <a:off x="0" y="3948325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9" name="Google Shape;99;p17"/>
            <p:cNvCxnSpPr/>
            <p:nvPr/>
          </p:nvCxnSpPr>
          <p:spPr>
            <a:xfrm>
              <a:off x="0" y="3873038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00" name="Google Shape;10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311700" y="1152475"/>
            <a:ext cx="8520600" cy="3223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  <a:defRPr sz="1600">
                <a:solidFill>
                  <a:srgbClr val="FFFFFF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02" name="Google Shape;10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6">
  <p:cSld name="AUTOLAYOUT_15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8"/>
          <p:cNvSpPr/>
          <p:nvPr/>
        </p:nvSpPr>
        <p:spPr>
          <a:xfrm>
            <a:off x="0" y="0"/>
            <a:ext cx="9144000" cy="2175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8"/>
          <p:cNvSpPr txBox="1"/>
          <p:nvPr>
            <p:ph type="ctrTitle"/>
          </p:nvPr>
        </p:nvSpPr>
        <p:spPr>
          <a:xfrm>
            <a:off x="311700" y="834092"/>
            <a:ext cx="8160600" cy="1221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07" name="Google Shape;107;p18"/>
          <p:cNvSpPr txBox="1"/>
          <p:nvPr>
            <p:ph idx="1" type="subTitle"/>
          </p:nvPr>
        </p:nvSpPr>
        <p:spPr>
          <a:xfrm>
            <a:off x="311700" y="2325800"/>
            <a:ext cx="7122900" cy="792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08" name="Google Shape;10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7">
  <p:cSld name="AUTOLAYOUT_17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9"/>
          <p:cNvSpPr txBox="1"/>
          <p:nvPr>
            <p:ph idx="1" type="body"/>
          </p:nvPr>
        </p:nvSpPr>
        <p:spPr>
          <a:xfrm>
            <a:off x="4026250" y="370700"/>
            <a:ext cx="4747200" cy="41463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800"/>
              <a:buChar char="●"/>
              <a:defRPr sz="1800">
                <a:solidFill>
                  <a:srgbClr val="424242"/>
                </a:solidFill>
              </a:defRPr>
            </a:lvl1pPr>
            <a:lvl2pPr indent="-3302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600"/>
              <a:buChar char="○"/>
              <a:defRPr sz="1600">
                <a:solidFill>
                  <a:srgbClr val="424242"/>
                </a:solidFill>
              </a:defRPr>
            </a:lvl2pPr>
            <a:lvl3pPr indent="-3302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600"/>
              <a:buChar char="■"/>
              <a:defRPr sz="1600">
                <a:solidFill>
                  <a:srgbClr val="424242"/>
                </a:solidFill>
              </a:defRPr>
            </a:lvl3pPr>
            <a:lvl4pPr indent="-3302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600"/>
              <a:buChar char="●"/>
              <a:defRPr sz="1600">
                <a:solidFill>
                  <a:srgbClr val="424242"/>
                </a:solidFill>
              </a:defRPr>
            </a:lvl4pPr>
            <a:lvl5pPr indent="-3302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600"/>
              <a:buChar char="○"/>
              <a:defRPr sz="1600">
                <a:solidFill>
                  <a:srgbClr val="424242"/>
                </a:solidFill>
              </a:defRPr>
            </a:lvl5pPr>
            <a:lvl6pPr indent="-3302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600"/>
              <a:buChar char="■"/>
              <a:defRPr sz="1600">
                <a:solidFill>
                  <a:srgbClr val="424242"/>
                </a:solidFill>
              </a:defRPr>
            </a:lvl6pPr>
            <a:lvl7pPr indent="-3302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600"/>
              <a:buChar char="●"/>
              <a:defRPr sz="1600">
                <a:solidFill>
                  <a:srgbClr val="424242"/>
                </a:solidFill>
              </a:defRPr>
            </a:lvl7pPr>
            <a:lvl8pPr indent="-3302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600"/>
              <a:buChar char="○"/>
              <a:defRPr sz="1600">
                <a:solidFill>
                  <a:srgbClr val="424242"/>
                </a:solidFill>
              </a:defRPr>
            </a:lvl8pPr>
            <a:lvl9pPr indent="-3302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24242"/>
              </a:buClr>
              <a:buSzPts val="1600"/>
              <a:buChar char="■"/>
              <a:defRPr sz="1600">
                <a:solidFill>
                  <a:srgbClr val="424242"/>
                </a:solidFill>
              </a:defRPr>
            </a:lvl9pPr>
          </a:lstStyle>
          <a:p/>
        </p:txBody>
      </p:sp>
      <p:sp>
        <p:nvSpPr>
          <p:cNvPr id="112" name="Google Shape;11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2424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2424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2424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2424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2424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2424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2424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2424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2424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ctrTitle"/>
          </p:nvPr>
        </p:nvSpPr>
        <p:spPr>
          <a:xfrm>
            <a:off x="311700" y="834092"/>
            <a:ext cx="8160600" cy="122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Reopening/Regathering 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2020</a:t>
            </a:r>
            <a:endParaRPr sz="3800"/>
          </a:p>
        </p:txBody>
      </p:sp>
      <p:sp>
        <p:nvSpPr>
          <p:cNvPr id="118" name="Google Shape;118;p20"/>
          <p:cNvSpPr txBox="1"/>
          <p:nvPr>
            <p:ph idx="1" type="subTitle"/>
          </p:nvPr>
        </p:nvSpPr>
        <p:spPr>
          <a:xfrm>
            <a:off x="311700" y="2325800"/>
            <a:ext cx="71229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Trinity Episcopal Church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Indianapolis, Indiana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will be guiding our decisions? </a:t>
            </a:r>
            <a:endParaRPr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1017725"/>
            <a:ext cx="8520600" cy="39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Sacrificial Love of Neighbor over Personal Desire or Longing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Gospel Imperatives, not perception of “Rights”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Episcopal Directives over Civic/Secular Authorities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Scientific data, best practices for contagion containment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Measured evaluation/ balance of Parish Values (Examples:)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Safety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Intergenerational diversity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Beauty in Holiness, Music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Value of Memory, Reason, Skill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Tradition/ Upholding Canons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Need to sustain  parish community, fellowship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Service to wider community, Justice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Responsible financial stewardship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What are others?  </a:t>
            </a:r>
            <a:endParaRPr/>
          </a:p>
          <a:p>
            <a:pPr indent="0" lvl="0" marL="13716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type="title"/>
          </p:nvPr>
        </p:nvSpPr>
        <p:spPr>
          <a:xfrm>
            <a:off x="308775" y="770525"/>
            <a:ext cx="2866800" cy="3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Bishop Jennifer’s Reopening Guidelines</a:t>
            </a:r>
            <a:endParaRPr/>
          </a:p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4022850" y="770525"/>
            <a:ext cx="4919400" cy="381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Basics </a:t>
            </a:r>
            <a:endParaRPr b="1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We are n</a:t>
            </a:r>
            <a:r>
              <a:rPr lang="en"/>
              <a:t>ot bound to state/city/county guidelines for opening, Definitely are for closures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Bishop’s Guidelines are for whole Diocese, but each Parish makes a contextually specific reopening plan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Dates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Back in Building to Live Stream/Video Recording:  Not before 5/24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 In-Person Live Worship before JUNE 14—COULD BE WELL AFTER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Public Health Standards Must be met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305450" y="525950"/>
            <a:ext cx="3142800" cy="15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 Health Standards</a:t>
            </a:r>
            <a:endParaRPr/>
          </a:p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4610700" y="525950"/>
            <a:ext cx="4206600" cy="4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</a:rPr>
              <a:t>No Church may return to In-Person Worship until the following criteria are met: 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500"/>
              <a:buChar char="❖"/>
            </a:pPr>
            <a:r>
              <a:rPr lang="en" sz="1500">
                <a:solidFill>
                  <a:srgbClr val="000000"/>
                </a:solidFill>
              </a:rPr>
              <a:t>The Number of COVID-19 cases in your county (in our case, Marion)  has decreased for 14 days.  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❖"/>
            </a:pPr>
            <a:r>
              <a:rPr lang="en" sz="1500">
                <a:solidFill>
                  <a:srgbClr val="000000"/>
                </a:solidFill>
              </a:rPr>
              <a:t>Your county retains the ability to test all Hoosiers who are COVID-19 symptomatic. 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❖"/>
            </a:pPr>
            <a:r>
              <a:rPr lang="en" sz="1500">
                <a:solidFill>
                  <a:srgbClr val="000000"/>
                </a:solidFill>
              </a:rPr>
              <a:t>Health officials have systems in place to contact all individuals who test positive for COVID-19 and complete contact tracing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WORKING GUIDELINES (for Trinity and/or the Diocese) </a:t>
            </a:r>
            <a:endParaRPr/>
          </a:p>
        </p:txBody>
      </p:sp>
      <p:sp>
        <p:nvSpPr>
          <p:cNvPr id="142" name="Google Shape;142;p24"/>
          <p:cNvSpPr txBox="1"/>
          <p:nvPr>
            <p:ph idx="1" type="body"/>
          </p:nvPr>
        </p:nvSpPr>
        <p:spPr>
          <a:xfrm>
            <a:off x="3539325" y="593900"/>
            <a:ext cx="5090400" cy="42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Online Services will be available until vaccine is available, and streaming beyond.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Creation of home church groups for 10 and under?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In-person gatherings of n</a:t>
            </a:r>
            <a:r>
              <a:rPr lang="en" sz="1500"/>
              <a:t>ot more than 25, indoors.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Social distancing mandatory -- 6 feet minimum.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Outside  worship encouraged, not sure number limit is.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At present, no congregational or choir singing will be allowed in person.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Masks will be mandatory for attendance.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Registration/Sign-in possible  for limiting numbers, possible contact tracing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Eucharist/Communion --  discouraged, not prohibited (still discerning for Trinity)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Extensive cleaning between all services, gatherings, etc.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And much, much more...</a:t>
            </a:r>
            <a:endParaRPr sz="15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type="title"/>
          </p:nvPr>
        </p:nvSpPr>
        <p:spPr>
          <a:xfrm>
            <a:off x="311400" y="770525"/>
            <a:ext cx="2866800" cy="3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Reopen/Regather Task Force Charter</a:t>
            </a:r>
            <a:endParaRPr/>
          </a:p>
        </p:txBody>
      </p:sp>
      <p:sp>
        <p:nvSpPr>
          <p:cNvPr id="148" name="Google Shape;148;p25"/>
          <p:cNvSpPr txBox="1"/>
          <p:nvPr>
            <p:ph idx="1" type="body"/>
          </p:nvPr>
        </p:nvSpPr>
        <p:spPr>
          <a:xfrm>
            <a:off x="4024825" y="694325"/>
            <a:ext cx="2143800" cy="17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900"/>
              <a:t>To Create Reopen/Regather Plan and Advise Vestry</a:t>
            </a:r>
            <a:endParaRPr sz="1900"/>
          </a:p>
        </p:txBody>
      </p:sp>
      <p:sp>
        <p:nvSpPr>
          <p:cNvPr id="149" name="Google Shape;149;p25"/>
          <p:cNvSpPr txBox="1"/>
          <p:nvPr>
            <p:ph idx="2" type="body"/>
          </p:nvPr>
        </p:nvSpPr>
        <p:spPr>
          <a:xfrm>
            <a:off x="6430525" y="694325"/>
            <a:ext cx="2143800" cy="17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900"/>
              <a:t>To Maintain Communication and Contact with Bishop’s Office</a:t>
            </a:r>
            <a:endParaRPr sz="1900"/>
          </a:p>
        </p:txBody>
      </p:sp>
      <p:sp>
        <p:nvSpPr>
          <p:cNvPr id="150" name="Google Shape;150;p25"/>
          <p:cNvSpPr txBox="1"/>
          <p:nvPr>
            <p:ph idx="3" type="body"/>
          </p:nvPr>
        </p:nvSpPr>
        <p:spPr>
          <a:xfrm>
            <a:off x="4024825" y="2886100"/>
            <a:ext cx="2143800" cy="17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900"/>
              <a:t>To monitor public health developments with parish in mind</a:t>
            </a:r>
            <a:endParaRPr sz="1900"/>
          </a:p>
        </p:txBody>
      </p:sp>
      <p:sp>
        <p:nvSpPr>
          <p:cNvPr id="151" name="Google Shape;151;p25"/>
          <p:cNvSpPr txBox="1"/>
          <p:nvPr>
            <p:ph idx="4" type="body"/>
          </p:nvPr>
        </p:nvSpPr>
        <p:spPr>
          <a:xfrm>
            <a:off x="6430525" y="2886100"/>
            <a:ext cx="2143800" cy="17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To monitor implementation of Reopen/Regather Plan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Members</a:t>
            </a:r>
            <a:endParaRPr/>
          </a:p>
        </p:txBody>
      </p:sp>
      <p:sp>
        <p:nvSpPr>
          <p:cNvPr id="157" name="Google Shape;157;p26"/>
          <p:cNvSpPr txBox="1"/>
          <p:nvPr>
            <p:ph idx="1" type="body"/>
          </p:nvPr>
        </p:nvSpPr>
        <p:spPr>
          <a:xfrm>
            <a:off x="311700" y="1152475"/>
            <a:ext cx="85206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Todd Relue, Junior Warden, Chair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Rick Beardsley, MD, Vestry Outreach </a:t>
            </a:r>
            <a:r>
              <a:rPr lang="en"/>
              <a:t>Liaison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Erik Hembre, Former Warden, Eli Lilly Pharmaceuticals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Bob Marchesani, Proventus Consulting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Jennifer Phelps, JD/MPH, Bishop’s Staff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Albie Marco, Dir. of Finance and Administration 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Dirk Edwards, Dir. of Facilities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Rev. Julia Whitworth, Rector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Tricia McMath, Senior Warden, </a:t>
            </a:r>
            <a:r>
              <a:rPr i="1" lang="en"/>
              <a:t>ex officio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Discussion</a:t>
            </a:r>
            <a:endParaRPr/>
          </a:p>
        </p:txBody>
      </p:sp>
      <p:sp>
        <p:nvSpPr>
          <p:cNvPr id="163" name="Google Shape;163;p27"/>
          <p:cNvSpPr txBox="1"/>
          <p:nvPr>
            <p:ph idx="1" type="body"/>
          </p:nvPr>
        </p:nvSpPr>
        <p:spPr>
          <a:xfrm>
            <a:off x="311700" y="1152475"/>
            <a:ext cx="8520600" cy="32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What are your concerns?  What are your longings? 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SURVEY</a:t>
            </a:r>
            <a:endParaRPr sz="2000"/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Are you interested in worshipping in person this summer at all? 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Church or house churches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Outside/ Inside?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Registration?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Thoughts about Communion?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Willing to Mask? 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8"/>
          <p:cNvSpPr txBox="1"/>
          <p:nvPr>
            <p:ph idx="1" type="body"/>
          </p:nvPr>
        </p:nvSpPr>
        <p:spPr>
          <a:xfrm>
            <a:off x="4026250" y="370700"/>
            <a:ext cx="4747200" cy="41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DOES THE LORD REQUIRE OF YOU? TO ACT JUSTLY, TO LOVE MERCY, AND TO WALK HUMBLY WITH YOUR GOD.</a:t>
            </a:r>
            <a:r>
              <a:rPr lang="en">
                <a:solidFill>
                  <a:srgbClr val="000000"/>
                </a:solidFill>
              </a:rPr>
              <a:t> - Micah 6:8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GOD HAS NOT GIVEN US A SPIRIT OF FEAR, BUT RATHER A SPIRIT OF POWER AND OF LOVE AND OF SELF-DISCIPLINE.- 2 Timothy 1: 7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